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85" r:id="rId2"/>
    <p:sldId id="300" r:id="rId3"/>
    <p:sldId id="288" r:id="rId4"/>
    <p:sldId id="302" r:id="rId5"/>
    <p:sldId id="303" r:id="rId6"/>
    <p:sldId id="304" r:id="rId7"/>
    <p:sldId id="301" r:id="rId8"/>
    <p:sldId id="286" r:id="rId9"/>
    <p:sldId id="289" r:id="rId10"/>
    <p:sldId id="290" r:id="rId11"/>
    <p:sldId id="287" r:id="rId12"/>
    <p:sldId id="291" r:id="rId13"/>
    <p:sldId id="292" r:id="rId14"/>
    <p:sldId id="293" r:id="rId15"/>
    <p:sldId id="305" r:id="rId16"/>
    <p:sldId id="296" r:id="rId17"/>
    <p:sldId id="294" r:id="rId18"/>
    <p:sldId id="306" r:id="rId19"/>
    <p:sldId id="307" r:id="rId20"/>
    <p:sldId id="308" r:id="rId21"/>
    <p:sldId id="295" r:id="rId22"/>
    <p:sldId id="309" r:id="rId23"/>
    <p:sldId id="297" r:id="rId24"/>
    <p:sldId id="298" r:id="rId25"/>
    <p:sldId id="299" r:id="rId26"/>
    <p:sldId id="310" r:id="rId27"/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7" r:id="rId43"/>
    <p:sldId id="278" r:id="rId44"/>
    <p:sldId id="279" r:id="rId45"/>
    <p:sldId id="280" r:id="rId46"/>
    <p:sldId id="283" r:id="rId47"/>
    <p:sldId id="284" r:id="rId48"/>
  </p:sldIdLst>
  <p:sldSz cx="12193588" cy="6858000"/>
  <p:notesSz cx="7559675" cy="10691813"/>
  <p:custDataLst>
    <p:tags r:id="rId5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300"/>
            <p14:sldId id="288"/>
            <p14:sldId id="302"/>
            <p14:sldId id="303"/>
            <p14:sldId id="304"/>
            <p14:sldId id="301"/>
            <p14:sldId id="286"/>
            <p14:sldId id="289"/>
            <p14:sldId id="290"/>
            <p14:sldId id="287"/>
            <p14:sldId id="291"/>
            <p14:sldId id="292"/>
            <p14:sldId id="293"/>
            <p14:sldId id="305"/>
            <p14:sldId id="296"/>
            <p14:sldId id="294"/>
            <p14:sldId id="306"/>
            <p14:sldId id="307"/>
            <p14:sldId id="308"/>
            <p14:sldId id="295"/>
            <p14:sldId id="309"/>
            <p14:sldId id="297"/>
            <p14:sldId id="298"/>
            <p14:sldId id="299"/>
            <p14:sldId id="310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Weitere Folien" id="{DB60F583-B12D-4121-8BAE-4EFC26CACC81}">
          <p14:sldIdLst>
            <p14:sldId id="268"/>
            <p14:sldId id="269"/>
            <p14:sldId id="270"/>
            <p14:sldId id="277"/>
            <p14:sldId id="278"/>
            <p14:sldId id="279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napToObjects="1" showGuides="1">
      <p:cViewPr varScale="1">
        <p:scale>
          <a:sx n="120" d="100"/>
          <a:sy n="120" d="100"/>
        </p:scale>
        <p:origin x="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5.jp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4543A6-537F-4089-9A3E-E7BD17CFC5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04A1A60-F6CA-4327-B13E-F91E1552B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796E430-E199-42D1-B750-00CFE32E2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2BEA0F-D748-4945-B265-C1D001BBF3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BD0E80A-4A08-4CA9-A51F-C439E2C290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FC1FBC5-FA0E-4AA6-A1CC-83136BC436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B23B5A8-D5FC-4407-A2A2-C3481861E3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C1F08ED-317F-4C8E-8AC5-3645E7730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A78F2F31-45DA-4D1C-8AE7-0F558171EB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14BCCB-E2E0-4EE9-A123-ABB6E55B6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3190AF5-C961-40FF-8EB4-96F563C5B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FE87AE4-D3DA-4B94-B821-B1DA0E7514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Folie" r:id="rId16" imgW="384" imgH="385" progId="TCLayout.ActiveDocument.1">
                  <p:embed/>
                </p:oleObj>
              </mc:Choice>
              <mc:Fallback>
                <p:oleObj name="think-cell Folie" r:id="rId16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713C047-2ADE-439A-83F7-6E448A430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7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nl19-avoid-names-that-are-easily-misread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es8-avoid-similar-looking-name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github.io/CppCoreGuidelines/CppCoreGuidelines#nl5-avoid-encoding-type-information-in-name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1.jpeg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12.jpeg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13.jpeg"/><Relationship Id="rId2" Type="http://schemas.openxmlformats.org/officeDocument/2006/relationships/tags" Target="../tags/tag5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4.jpeg"/><Relationship Id="rId2" Type="http://schemas.openxmlformats.org/officeDocument/2006/relationships/tags" Target="../tags/tag5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15.jpeg"/><Relationship Id="rId2" Type="http://schemas.openxmlformats.org/officeDocument/2006/relationships/tags" Target="../tags/tag5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16.jpeg"/><Relationship Id="rId2" Type="http://schemas.openxmlformats.org/officeDocument/2006/relationships/tags" Target="../tags/tag5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7.jpeg"/><Relationship Id="rId2" Type="http://schemas.openxmlformats.org/officeDocument/2006/relationships/tags" Target="../tags/tag59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7.jpeg"/><Relationship Id="rId2" Type="http://schemas.openxmlformats.org/officeDocument/2006/relationships/tags" Target="../tags/tag6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7.jpeg"/><Relationship Id="rId2" Type="http://schemas.openxmlformats.org/officeDocument/2006/relationships/tags" Target="../tags/tag6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7.jpeg"/><Relationship Id="rId2" Type="http://schemas.openxmlformats.org/officeDocument/2006/relationships/tags" Target="../tags/tag6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7.jpeg"/><Relationship Id="rId2" Type="http://schemas.openxmlformats.org/officeDocument/2006/relationships/tags" Target="../tags/tag6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EDFEE73-8DD0-4A87-B8FD-808787B260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3176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95696-766C-4C27-8EF3-F70372EA357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B9E31A-2C94-4A87-961C-E11E132B2E8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Names</a:t>
            </a:r>
          </a:p>
        </p:txBody>
      </p:sp>
    </p:spTree>
    <p:extLst>
      <p:ext uri="{BB962C8B-B14F-4D97-AF65-F5344CB8AC3E}">
        <p14:creationId xmlns:p14="http://schemas.microsoft.com/office/powerpoint/2010/main" val="237897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9BB0-E6A6-4122-8D5D-08D8165B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Rules (Clean Code)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C3681-8BC2-4E93-9011-232ACF83B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46E12-E404-4FAD-A4DB-C444C9437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625559"/>
            <a:ext cx="10261600" cy="35037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Self-explanatory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Intention-revealing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Pronounceable and searchable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Describe problem, not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disinformation and make meaningful distinction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encodings (Hungarian notation)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parts of speech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scope-length rules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8477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A97E-4B43-409D-84CE-26B13CB2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self-explanatory names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1259A-F347-4B37-B372-F3FEFB76A6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53B27-CCA1-4E7C-B294-6B4B7193D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// Elapsed time in days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d;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elapsed_time_in_days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11865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3A07-C007-4AB6-B5B8-7B6AD873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Intention-Revealing Names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77BDC-51C5-42BA-98F0-6E6490952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A081E-F884-4839-8322-28E64F1443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952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Reflect intention, behavior, reason for existence</a:t>
            </a:r>
            <a:endParaRPr lang="en-D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04F654E-2455-4D50-A8FE-4726899D0F46}"/>
              </a:ext>
            </a:extLst>
          </p:cNvPr>
          <p:cNvSpPr txBox="1">
            <a:spLocks/>
          </p:cNvSpPr>
          <p:nvPr/>
        </p:nvSpPr>
        <p:spPr>
          <a:xfrm>
            <a:off x="947738" y="4131258"/>
            <a:ext cx="10800430" cy="172945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Consolas" panose="020B0609020204030204" pitchFamily="49" charset="0"/>
              </a:rPr>
              <a:t>std::array&lt;int, 12&gt; </a:t>
            </a:r>
            <a:r>
              <a:rPr lang="en-US" b="1" kern="0" dirty="0">
                <a:solidFill>
                  <a:schemeClr val="accent2"/>
                </a:solidFill>
                <a:latin typeface="Consolas" panose="020B0609020204030204" pitchFamily="49" charset="0"/>
              </a:rPr>
              <a:t>array</a:t>
            </a:r>
            <a:r>
              <a:rPr lang="en-US" kern="0" dirty="0">
                <a:latin typeface="Consolas" panose="020B0609020204030204" pitchFamily="49" charset="0"/>
              </a:rPr>
              <a:t>{31, 28, 31, 30, 31, 30, 31, 31, 30, 31, 30, 31};</a:t>
            </a:r>
          </a:p>
          <a:p>
            <a:r>
              <a:rPr lang="en-US" kern="0" dirty="0">
                <a:latin typeface="Consolas" panose="020B0609020204030204" pitchFamily="49" charset="0"/>
              </a:rPr>
              <a:t>std::array&lt;int, 12&gt; </a:t>
            </a:r>
            <a:r>
              <a:rPr lang="en-US" b="1" kern="0" dirty="0" err="1">
                <a:solidFill>
                  <a:schemeClr val="accent2"/>
                </a:solidFill>
                <a:latin typeface="Consolas" panose="020B0609020204030204" pitchFamily="49" charset="0"/>
              </a:rPr>
              <a:t>dpm_arr</a:t>
            </a:r>
            <a:r>
              <a:rPr lang="en-US" kern="0" dirty="0">
                <a:latin typeface="Consolas" panose="020B0609020204030204" pitchFamily="49" charset="0"/>
              </a:rPr>
              <a:t>{31, 28, 31, 30, 31, 30, 31, 31, 30, 31, 30, 31};</a:t>
            </a:r>
          </a:p>
          <a:p>
            <a:r>
              <a:rPr lang="en-US" kern="0" dirty="0">
                <a:latin typeface="Consolas" panose="020B0609020204030204" pitchFamily="49" charset="0"/>
              </a:rPr>
              <a:t>std::array&lt;int, 12&gt; </a:t>
            </a:r>
            <a:r>
              <a:rPr lang="en-US" b="1" kern="0" dirty="0" err="1">
                <a:solidFill>
                  <a:schemeClr val="accent2"/>
                </a:solidFill>
                <a:latin typeface="Consolas" panose="020B0609020204030204" pitchFamily="49" charset="0"/>
              </a:rPr>
              <a:t>days_per_month</a:t>
            </a:r>
            <a:r>
              <a:rPr lang="en-US" kern="0" dirty="0">
                <a:latin typeface="Consolas" panose="020B0609020204030204" pitchFamily="49" charset="0"/>
              </a:rPr>
              <a:t>{31, 28, 31, 30, 31, 30, 31, 31, 30, 31, 30, 31};</a:t>
            </a:r>
            <a:endParaRPr lang="en-DE" kern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1A45-A5E0-48FB-AFDF-5963F731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Pronounceable Names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00287-B801-4AE6-804D-39D96BEA0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EEF0D-6AB2-4B31-911F-3E96839DF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names that are easy to pronounce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hw_crsr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hardware_cursor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8546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B668-8EE5-4CB7-A989-61257B71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not Implementation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40CA8-51E3-432F-94A0-46E30EE64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1BB38-A900-4886-899D-A8A743B1C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names that refer to implementation details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They don’t reveal </a:t>
            </a:r>
            <a:r>
              <a:rPr lang="en-US" b="1" dirty="0"/>
              <a:t>why </a:t>
            </a:r>
            <a:r>
              <a:rPr lang="en-US" dirty="0"/>
              <a:t>the code was written the way it is written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But communicating intentions is your highest priority!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870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B668-8EE5-4CB7-A989-61257B71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not Implementation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40CA8-51E3-432F-94A0-46E30EE64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1BB38-A900-4886-899D-A8A743B1CD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414588"/>
          </a:xfrm>
        </p:spPr>
        <p:txBody>
          <a:bodyPr/>
          <a:lstStyle/>
          <a:p>
            <a:r>
              <a:rPr lang="en-US" dirty="0"/>
              <a:t>int </a:t>
            </a:r>
            <a:r>
              <a:rPr lang="en-US" dirty="0" err="1"/>
              <a:t>add_array_elements</a:t>
            </a:r>
            <a:r>
              <a:rPr lang="en-US" dirty="0"/>
              <a:t>(const std::array&lt;int, 12&gt;&amp; </a:t>
            </a:r>
            <a:r>
              <a:rPr lang="en-US" dirty="0" err="1"/>
              <a:t>vec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return std::accumulate(</a:t>
            </a:r>
            <a:r>
              <a:rPr lang="en-US" dirty="0" err="1"/>
              <a:t>cbegin</a:t>
            </a:r>
            <a:r>
              <a:rPr lang="en-US" dirty="0"/>
              <a:t>(</a:t>
            </a:r>
            <a:r>
              <a:rPr lang="en-US" dirty="0" err="1"/>
              <a:t>vec</a:t>
            </a:r>
            <a:r>
              <a:rPr lang="en-US" dirty="0"/>
              <a:t>), </a:t>
            </a:r>
            <a:r>
              <a:rPr lang="en-US" dirty="0" err="1"/>
              <a:t>cend</a:t>
            </a:r>
            <a:r>
              <a:rPr lang="en-US" dirty="0"/>
              <a:t>(</a:t>
            </a:r>
            <a:r>
              <a:rPr lang="en-US" dirty="0" err="1"/>
              <a:t>vec</a:t>
            </a:r>
            <a:r>
              <a:rPr lang="en-US" dirty="0"/>
              <a:t>), 0);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 err="1"/>
              <a:t>add_array_elements</a:t>
            </a:r>
            <a:r>
              <a:rPr lang="en-US" dirty="0"/>
              <a:t>(</a:t>
            </a:r>
            <a:r>
              <a:rPr lang="en-US" dirty="0" err="1"/>
              <a:t>days_per_month</a:t>
            </a:r>
            <a:r>
              <a:rPr lang="en-US" dirty="0"/>
              <a:t>); // Looks reasonable.</a:t>
            </a:r>
          </a:p>
          <a:p>
            <a:endParaRPr lang="en-US" dirty="0"/>
          </a:p>
          <a:p>
            <a:r>
              <a:rPr lang="en-US" dirty="0"/>
              <a:t>int </a:t>
            </a:r>
            <a:r>
              <a:rPr lang="en-US" dirty="0" err="1"/>
              <a:t>compute_yearly_salary</a:t>
            </a:r>
            <a:r>
              <a:rPr lang="en-US" dirty="0"/>
              <a:t>(const std::array&lt;int, 12&gt;&amp; </a:t>
            </a:r>
            <a:r>
              <a:rPr lang="en-US" dirty="0" err="1"/>
              <a:t>monthly_salaries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return std::accumulate(</a:t>
            </a:r>
            <a:r>
              <a:rPr lang="en-US" dirty="0" err="1"/>
              <a:t>cbegin</a:t>
            </a:r>
            <a:r>
              <a:rPr lang="en-US" dirty="0"/>
              <a:t>(</a:t>
            </a:r>
            <a:r>
              <a:rPr lang="en-US" dirty="0" err="1"/>
              <a:t>monthly_salaries</a:t>
            </a:r>
            <a:r>
              <a:rPr lang="en-US" dirty="0"/>
              <a:t>), </a:t>
            </a:r>
            <a:r>
              <a:rPr lang="en-US" dirty="0" err="1"/>
              <a:t>cend</a:t>
            </a:r>
            <a:r>
              <a:rPr lang="en-US" dirty="0"/>
              <a:t>(</a:t>
            </a:r>
            <a:r>
              <a:rPr lang="en-US" dirty="0" err="1"/>
              <a:t>monthly_salaries</a:t>
            </a:r>
            <a:r>
              <a:rPr lang="en-US" dirty="0"/>
              <a:t>), 0);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 err="1"/>
              <a:t>compute_yearly_salary</a:t>
            </a:r>
            <a:r>
              <a:rPr lang="en-US" dirty="0"/>
              <a:t>(</a:t>
            </a:r>
            <a:r>
              <a:rPr lang="en-US" dirty="0" err="1"/>
              <a:t>days_per_month</a:t>
            </a:r>
            <a:r>
              <a:rPr lang="en-US" dirty="0"/>
              <a:t>); // </a:t>
            </a:r>
            <a:r>
              <a:rPr lang="en-US" b="1" dirty="0">
                <a:solidFill>
                  <a:schemeClr val="accent2"/>
                </a:solidFill>
              </a:rPr>
              <a:t>What?!?</a:t>
            </a:r>
            <a:endParaRPr lang="en-DE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D724-9118-4334-9731-8D29B154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0EF33-991F-4180-97BB-77B5AB1FAA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50083-F5D8-40FB-95EA-EA96A1125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 descr="A cat wearing a suit and tie&#10;&#10;Description automatically generated">
            <a:extLst>
              <a:ext uri="{FF2B5EF4-FFF2-40B4-BE49-F238E27FC236}">
                <a16:creationId xmlns:a16="http://schemas.microsoft.com/office/drawing/2014/main" id="{6FA7150C-A12D-4EB5-9122-77C8D281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9554"/>
            <a:ext cx="12193588" cy="7792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ED442-EEFD-434E-9DE6-FDFCC2C53F53}"/>
              </a:ext>
            </a:extLst>
          </p:cNvPr>
          <p:cNvSpPr txBox="1"/>
          <p:nvPr/>
        </p:nvSpPr>
        <p:spPr>
          <a:xfrm flipH="1">
            <a:off x="7797799" y="436274"/>
            <a:ext cx="471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Avoid Disinformation</a:t>
            </a:r>
            <a:endParaRPr lang="en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02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2DD3-C1A8-422B-ABE4-D872560D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Disinformation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D8332F-4FF5-4D38-BFD7-AB532AEDF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6BA22-ADB8-4339-AE2F-B8A23FA39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Names mean something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Disinformation: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The name's meaning implies something different than its program code: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vector_of_cards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2DD3-C1A8-422B-ABE4-D872560D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Disinformation: Rules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D8332F-4FF5-4D38-BFD7-AB532AEDF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6BA22-ADB8-4339-AE2F-B8A23FA39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710543"/>
            <a:ext cx="10261600" cy="34187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platform names </a:t>
            </a:r>
            <a:r>
              <a:rPr lang="en-US" dirty="0" err="1">
                <a:latin typeface="Consolas" panose="020B0609020204030204" pitchFamily="49" charset="0"/>
              </a:rPr>
              <a:t>sco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aix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nt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Don't include a type in a variable name if the variable is not of that type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Mostly: Don't include a type in a variable name at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careful with names that differ only slightly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names that mean something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consistent when naming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CG: </a:t>
            </a:r>
            <a:r>
              <a:rPr lang="en-US" dirty="0">
                <a:hlinkClick r:id="rId2"/>
              </a:rPr>
              <a:t>NL.19: Avoid names that are easily misread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52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2DD3-C1A8-422B-ABE4-D872560D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Disinformation: Similar Names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D8332F-4FF5-4D38-BFD7-AB532AEDF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6BA22-ADB8-4339-AE2F-B8A23FA39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bool </a:t>
            </a:r>
            <a:r>
              <a:rPr lang="en-US" dirty="0" err="1">
                <a:latin typeface="Consolas" panose="020B0609020204030204" pitchFamily="49" charset="0"/>
              </a:rPr>
              <a:t>is_melee_defence_available</a:t>
            </a:r>
            <a:r>
              <a:rPr lang="en-US" dirty="0">
                <a:latin typeface="Consolas" panose="020B0609020204030204" pitchFamily="49" charset="0"/>
              </a:rPr>
              <a:t>{true};</a:t>
            </a:r>
          </a:p>
          <a:p>
            <a:r>
              <a:rPr lang="en-US" dirty="0">
                <a:latin typeface="Consolas" panose="020B0609020204030204" pitchFamily="49" charset="0"/>
              </a:rPr>
              <a:t>bool </a:t>
            </a:r>
            <a:r>
              <a:rPr lang="en-US" dirty="0" err="1">
                <a:latin typeface="Consolas" panose="020B0609020204030204" pitchFamily="49" charset="0"/>
              </a:rPr>
              <a:t>is_melee_defense_available</a:t>
            </a:r>
            <a:r>
              <a:rPr lang="en-US" dirty="0">
                <a:latin typeface="Consolas" panose="020B0609020204030204" pitchFamily="49" charset="0"/>
              </a:rPr>
              <a:t>{false};</a:t>
            </a:r>
          </a:p>
          <a:p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(</a:t>
            </a:r>
            <a:r>
              <a:rPr lang="en-US" dirty="0" err="1">
                <a:latin typeface="Consolas" panose="020B0609020204030204" pitchFamily="49" charset="0"/>
              </a:rPr>
              <a:t>is_melee_defence_available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is_melee_defense_available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9902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794C4-1BB1-4370-ACA7-D4B1FF0622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A18A6C-E4A1-4B86-BA69-11FC3DE433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27874-B244-4E33-9987-2A007F00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399"/>
            <a:ext cx="5782197" cy="769441"/>
          </a:xfrm>
        </p:spPr>
        <p:txBody>
          <a:bodyPr/>
          <a:lstStyle/>
          <a:p>
            <a:pPr algn="ctr"/>
            <a:r>
              <a:rPr lang="en-US" dirty="0"/>
              <a:t>Never Underestimate the Power of Names</a:t>
            </a:r>
          </a:p>
        </p:txBody>
      </p:sp>
    </p:spTree>
    <p:extLst>
      <p:ext uri="{BB962C8B-B14F-4D97-AF65-F5344CB8AC3E}">
        <p14:creationId xmlns:p14="http://schemas.microsoft.com/office/powerpoint/2010/main" val="117091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2DD3-C1A8-422B-ABE4-D872560D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Meaningful Distinctions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D8332F-4FF5-4D38-BFD7-AB532AEDF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6BA22-ADB8-4339-AE2F-B8A23FA39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names that express the meaning of concepts as clearly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same name for the same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clearly different names for different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CG: </a:t>
            </a:r>
            <a:r>
              <a:rPr lang="en-US" dirty="0">
                <a:hlinkClick r:id="rId2"/>
              </a:rPr>
              <a:t>ES.8: Avoid similar-looking names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059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3E22-FE58-49E8-94B2-5DC55401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Meaningful Distinctions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54817-2A07-44A8-8552-EE63934C8B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CF533-5716-48C5-9EAF-E3E11D984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3811686" cy="30956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Dog a1{“Fluffy”}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Cat a2{“Garfield”}</a:t>
            </a:r>
            <a:endParaRPr lang="en-DE" dirty="0">
              <a:latin typeface="Consolas" panose="020B06090202040302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1BB972-A8AF-49A5-8208-6B9B1E5A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1785" y="2906100"/>
            <a:ext cx="51911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5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3E22-FE58-49E8-94B2-5DC55401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Meaningful Distinctions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54817-2A07-44A8-8552-EE63934C8B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CF533-5716-48C5-9EAF-E3E11D984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3811686" cy="30956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Dog </a:t>
            </a:r>
            <a:r>
              <a:rPr lang="en-US" dirty="0" err="1">
                <a:latin typeface="Consolas" panose="020B0609020204030204" pitchFamily="49" charset="0"/>
              </a:rPr>
              <a:t>my_dog</a:t>
            </a:r>
            <a:r>
              <a:rPr lang="en-US" dirty="0">
                <a:latin typeface="Consolas" panose="020B0609020204030204" pitchFamily="49" charset="0"/>
              </a:rPr>
              <a:t>{“Fluffy”};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Cat </a:t>
            </a:r>
            <a:r>
              <a:rPr lang="en-US" dirty="0" err="1">
                <a:latin typeface="Consolas" panose="020B0609020204030204" pitchFamily="49" charset="0"/>
              </a:rPr>
              <a:t>jons_cat</a:t>
            </a:r>
            <a:r>
              <a:rPr lang="en-US" dirty="0">
                <a:latin typeface="Consolas" panose="020B0609020204030204" pitchFamily="49" charset="0"/>
              </a:rPr>
              <a:t>{“Garfield”};</a:t>
            </a:r>
            <a:endParaRPr lang="en-DE" dirty="0">
              <a:latin typeface="Consolas" panose="020B06090202040302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1BB972-A8AF-49A5-8208-6B9B1E5A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1785" y="2906100"/>
            <a:ext cx="51911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0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184B-CAFA-49B6-B5A6-12E4B06A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Encodings Like Hungarian Notation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3124E-EE7C-4CC4-BF3E-23D4D7CC84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1472B-7D8C-483B-8FD3-2BED26ED48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Hungarian notation </a:t>
            </a:r>
            <a:r>
              <a:rPr lang="en-US" dirty="0">
                <a:latin typeface="Consolas" panose="020B0609020204030204" pitchFamily="49" charset="0"/>
              </a:rPr>
              <a:t>char* </a:t>
            </a:r>
            <a:r>
              <a:rPr lang="en-US" dirty="0" err="1">
                <a:latin typeface="Consolas" panose="020B0609020204030204" pitchFamily="49" charset="0"/>
              </a:rPr>
              <a:t>pc_text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Avoid member prefixes: </a:t>
            </a:r>
            <a:r>
              <a:rPr lang="en-US" dirty="0" err="1">
                <a:latin typeface="Consolas" panose="020B0609020204030204" pitchFamily="49" charset="0"/>
              </a:rPr>
              <a:t>m_name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Avoid C/I prefixes: </a:t>
            </a:r>
            <a:r>
              <a:rPr lang="en-US" dirty="0" err="1">
                <a:latin typeface="Consolas" panose="020B0609020204030204" pitchFamily="49" charset="0"/>
              </a:rPr>
              <a:t>Cclass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Iinterface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CG: </a:t>
            </a:r>
            <a:r>
              <a:rPr lang="en-US" dirty="0">
                <a:hlinkClick r:id="rId2"/>
              </a:rPr>
              <a:t>NL.5: Avoid encoding type information in names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8232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93B3-ADFA-4726-9EFA-42338276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Correct Parts of Speech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C15D6-AE19-4821-9FC1-62AA0A900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32D37-E4EA-45B4-8788-6ACA9F940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790701"/>
            <a:ext cx="10261600" cy="35685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Classes and variables: nouns or noun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Functions: verb or verb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Enums: often adjectives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Boolean variables and functions: often predicates: </a:t>
            </a:r>
            <a:r>
              <a:rPr lang="en-US" dirty="0">
                <a:latin typeface="Consolas" panose="020B0609020204030204" pitchFamily="49" charset="0"/>
              </a:rPr>
              <a:t>is…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has…</a:t>
            </a: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Possibly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noisy words, such as Manager, Processor, Data,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getters/setters for accessors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1553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7BE2-F417-4E3A-9621-67723131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668674"/>
            <a:ext cx="10261600" cy="384721"/>
          </a:xfrm>
        </p:spPr>
        <p:txBody>
          <a:bodyPr/>
          <a:lstStyle/>
          <a:p>
            <a:r>
              <a:rPr lang="en-US" dirty="0"/>
              <a:t>Use Scope Length Rules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0638C-6351-49A7-B6D2-6211F3E15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08252-2980-458D-AF36-AA2D36380C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376075"/>
            <a:ext cx="10261600" cy="39307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Variables: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Long scope = long name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Short scope = short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Classes and Methods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Long scope = small name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Short scope = long name</a:t>
            </a:r>
          </a:p>
          <a:p>
            <a:endParaRPr lang="en-US" dirty="0"/>
          </a:p>
          <a:p>
            <a:r>
              <a:rPr lang="en-US" dirty="0"/>
              <a:t>But see also rule N5 from the Code Smells chapter: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long names for long scopes</a:t>
            </a:r>
          </a:p>
        </p:txBody>
      </p:sp>
    </p:spTree>
    <p:extLst>
      <p:ext uri="{BB962C8B-B14F-4D97-AF65-F5344CB8AC3E}">
        <p14:creationId xmlns:p14="http://schemas.microsoft.com/office/powerpoint/2010/main" val="115978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7BE2-F417-4E3A-9621-67723131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668674"/>
            <a:ext cx="10261600" cy="384721"/>
          </a:xfrm>
        </p:spPr>
        <p:txBody>
          <a:bodyPr/>
          <a:lstStyle/>
          <a:p>
            <a:r>
              <a:rPr lang="en-US" dirty="0"/>
              <a:t>Use Scope Length Rules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0638C-6351-49A7-B6D2-6211F3E15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08252-2980-458D-AF36-AA2D36380C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743200"/>
            <a:ext cx="10261600" cy="356360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template &lt;</a:t>
            </a:r>
            <a:r>
              <a:rPr lang="en-US" dirty="0" err="1">
                <a:latin typeface="Consolas" panose="020B0609020204030204" pitchFamily="49" charset="0"/>
              </a:rPr>
              <a:t>typename</a:t>
            </a:r>
            <a:r>
              <a:rPr lang="en-US" dirty="0">
                <a:latin typeface="Consolas" panose="020B0609020204030204" pitchFamily="49" charset="0"/>
              </a:rPr>
              <a:t> T, std::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Size&gt;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FixedSizeOrderedCollectionIndexedByInts</a:t>
            </a:r>
            <a:r>
              <a:rPr lang="en-US" dirty="0">
                <a:latin typeface="Consolas" panose="020B0609020204030204" pitchFamily="49" charset="0"/>
              </a:rPr>
              <a:t>{ /* … */};</a:t>
            </a:r>
          </a:p>
          <a:p>
            <a:r>
              <a:rPr lang="en-US" dirty="0" err="1">
                <a:latin typeface="Consolas" panose="020B0609020204030204" pitchFamily="49" charset="0"/>
              </a:rPr>
              <a:t>FixedSizeOrderedCollectionIndexedByInts</a:t>
            </a:r>
            <a:r>
              <a:rPr lang="en-US" dirty="0">
                <a:latin typeface="Consolas" panose="020B0609020204030204" pitchFamily="49" charset="0"/>
              </a:rPr>
              <a:t>&lt;int, 12&gt; </a:t>
            </a:r>
            <a:r>
              <a:rPr lang="en-US" dirty="0" err="1">
                <a:latin typeface="Consolas" panose="020B0609020204030204" pitchFamily="49" charset="0"/>
              </a:rPr>
              <a:t>monthly_salaries</a:t>
            </a:r>
            <a:r>
              <a:rPr lang="en-US" dirty="0">
                <a:latin typeface="Consolas" panose="020B0609020204030204" pitchFamily="49" charset="0"/>
              </a:rPr>
              <a:t>{};</a:t>
            </a:r>
          </a:p>
          <a:p>
            <a:r>
              <a:rPr lang="en-US" dirty="0">
                <a:latin typeface="Consolas" panose="020B0609020204030204" pitchFamily="49" charset="0"/>
              </a:rPr>
              <a:t>std::array&lt;int, 12&gt; </a:t>
            </a:r>
            <a:r>
              <a:rPr lang="en-US" dirty="0" err="1">
                <a:latin typeface="Consolas" panose="020B0609020204030204" pitchFamily="49" charset="0"/>
              </a:rPr>
              <a:t>monthly_salaries</a:t>
            </a:r>
            <a:r>
              <a:rPr lang="en-US" dirty="0">
                <a:latin typeface="Consolas" panose="020B060902020403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209917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BB2715C-9E55-432B-AF90-F40C2FEA9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3974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/>
              <a:t>TITEL HEADLINE VERSAL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779566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1368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 Abgeschieden wohnen sie in Buchstabhausen an der Küste des Semantik. </a:t>
            </a:r>
            <a:br>
              <a:rPr lang="de-DE" dirty="0"/>
            </a:br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Abgeschieden wohnen sie in Buchstabhausen an der Küste des Semantik, </a:t>
            </a:r>
            <a:br>
              <a:rPr lang="de-DE" dirty="0"/>
            </a:br>
            <a:r>
              <a:rPr lang="de-DE" dirty="0"/>
              <a:t>eines großen Sprachozeans. 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FOLIE MIT ZWEI HEADLINES.</a:t>
            </a:r>
          </a:p>
        </p:txBody>
      </p:sp>
    </p:spTree>
    <p:extLst>
      <p:ext uri="{BB962C8B-B14F-4D97-AF65-F5344CB8AC3E}">
        <p14:creationId xmlns:p14="http://schemas.microsoft.com/office/powerpoint/2010/main" val="66553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C680-0CA1-43A1-85F7-80171618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good names important?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62619-54F5-4A48-9D5B-1F2A15157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00C83-3298-42C8-926F-7CC648AE0B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Names are a powerful tool for communication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They are everywhere in the program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They tie code to domain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(See </a:t>
            </a:r>
            <a:r>
              <a:rPr lang="en-US" dirty="0" err="1">
                <a:latin typeface="Consolas" panose="020B0609020204030204" pitchFamily="49" charset="0"/>
              </a:rPr>
              <a:t>CleanCode</a:t>
            </a:r>
            <a:r>
              <a:rPr lang="en-US" dirty="0">
                <a:latin typeface="Consolas" panose="020B0609020204030204" pitchFamily="49" charset="0"/>
              </a:rPr>
              <a:t>/names.cpp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183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8084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2882963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64E09B1-E192-4AD1-9AD7-E17913C54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2">
              <a:alpha val="32000"/>
            </a:schemeClr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 UND HEADLINE</a:t>
            </a:r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0135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WICHTIGEM KASTEN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415359"/>
          </a:xfrm>
        </p:spPr>
        <p:txBody>
          <a:bodyPr/>
          <a:lstStyle/>
          <a:p>
            <a:pPr lvl="0"/>
            <a:r>
              <a:rPr lang="de-DE" dirty="0"/>
              <a:t>Weit vorne</a:t>
            </a:r>
          </a:p>
          <a:p>
            <a:pPr lvl="0"/>
            <a:r>
              <a:rPr lang="de-DE" dirty="0"/>
              <a:t>die Wortberge</a:t>
            </a:r>
          </a:p>
          <a:p>
            <a:pPr lvl="0"/>
            <a:r>
              <a:rPr lang="de-DE" dirty="0"/>
              <a:t>in alle Länder</a:t>
            </a:r>
          </a:p>
          <a:p>
            <a:pPr lvl="0"/>
            <a:r>
              <a:rPr lang="de-DE" dirty="0"/>
              <a:t>purzeln die </a:t>
            </a:r>
            <a:r>
              <a:rPr lang="de-DE" dirty="0" err="1"/>
              <a:t>Vokalien</a:t>
            </a:r>
            <a:endParaRPr lang="de-DE" dirty="0"/>
          </a:p>
          <a:p>
            <a:pPr lvl="0"/>
            <a:r>
              <a:rPr lang="de-DE" dirty="0"/>
              <a:t>und lieben Blindtexte </a:t>
            </a:r>
          </a:p>
        </p:txBody>
      </p:sp>
    </p:spTree>
    <p:extLst>
      <p:ext uri="{BB962C8B-B14F-4D97-AF65-F5344CB8AC3E}">
        <p14:creationId xmlns:p14="http://schemas.microsoft.com/office/powerpoint/2010/main" val="4201953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C1B2466-95F9-4851-8A01-A8B2F18E31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0144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C1B2466-95F9-4851-8A01-A8B2F18E31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8E66A55-5F2C-4277-85E6-7507ED40E5B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76DEF1-4DA8-4095-95B9-B6DDC95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 UND STÖRER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DB1E67-1BFA-44F5-81A7-FB5BB25070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5B8B89-5FB9-4210-A16D-1911D4F09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/>
          <a:p>
            <a:pPr lvl="0"/>
            <a:r>
              <a:rPr lang="de-DE" dirty="0"/>
              <a:t>Weit hinten, hinter den Wortbergen, </a:t>
            </a:r>
            <a:br>
              <a:rPr lang="de-DE" dirty="0"/>
            </a:br>
            <a:r>
              <a:rPr lang="de-DE" dirty="0"/>
              <a:t>fern der Länder </a:t>
            </a:r>
            <a:r>
              <a:rPr lang="de-DE" dirty="0" err="1"/>
              <a:t>Vokalien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Eines Tages aber beschloss eine kleine Zeile Blindtext …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5CC043-FD62-4F4E-9C2D-10C9DF93D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778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531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de-DE" dirty="0"/>
              <a:t>@</a:t>
            </a:r>
            <a:r>
              <a:rPr lang="de-DE" dirty="0" err="1"/>
              <a:t>Override</a:t>
            </a:r>
            <a:endParaRPr lang="de-DE" dirty="0"/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/>
              <a:t>update(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{</a:t>
            </a:r>
          </a:p>
          <a:p>
            <a:pPr lvl="0"/>
            <a:r>
              <a:rPr lang="de-DE" b="1" dirty="0">
                <a:solidFill>
                  <a:srgbClr val="010180"/>
                </a:solidFill>
              </a:rPr>
              <a:t>    </a:t>
            </a:r>
            <a:r>
              <a:rPr lang="de-DE" b="1" dirty="0" err="1">
                <a:solidFill>
                  <a:srgbClr val="010180"/>
                </a:solidFill>
              </a:rPr>
              <a:t>if</a:t>
            </a:r>
            <a:r>
              <a:rPr lang="de-DE" dirty="0"/>
              <a:t>(</a:t>
            </a:r>
            <a:r>
              <a:rPr lang="de-DE" b="1" dirty="0" err="1">
                <a:solidFill>
                  <a:srgbClr val="010180"/>
                </a:solidFill>
              </a:rPr>
              <a:t>this.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/>
              <a:t> == </a:t>
            </a:r>
            <a:r>
              <a:rPr lang="de-DE" dirty="0" err="1"/>
              <a:t>subject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			</a:t>
            </a:r>
            <a:r>
              <a:rPr lang="de-DE" dirty="0" err="1"/>
              <a:t>show</a:t>
            </a:r>
            <a:r>
              <a:rPr lang="de-DE" dirty="0"/>
              <a:t>();}</a:t>
            </a:r>
          </a:p>
          <a:p>
            <a:pPr lvl="0"/>
            <a:endParaRPr lang="de-DE" b="1" dirty="0">
              <a:solidFill>
                <a:srgbClr val="010180"/>
              </a:solidFill>
            </a:endParaRPr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 err="1"/>
              <a:t>show</a:t>
            </a:r>
            <a:r>
              <a:rPr lang="de-DE" dirty="0"/>
              <a:t>(){</a:t>
            </a:r>
          </a:p>
          <a:p>
            <a:pPr lvl="0"/>
            <a:r>
              <a:rPr lang="de-DE" dirty="0"/>
              <a:t>	String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 err="1"/>
              <a:t>.getData</a:t>
            </a:r>
            <a:r>
              <a:rPr lang="de-DE" dirty="0"/>
              <a:t>();    	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received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"======================="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"New 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: " +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+ "</a:t>
            </a:r>
            <a:r>
              <a:rPr lang="de-DE" b="1" dirty="0">
                <a:solidFill>
                  <a:srgbClr val="010180"/>
                </a:solidFill>
              </a:rPr>
              <a:t>\n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1151029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01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ED6259-1DD0-4A43-B664-CF9B69B9A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GANZ HELLER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C3F87F-54AE-44E2-AB1D-AE0208D3B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006647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CF2F02F-2CA0-4A0B-A9DC-2D6ABAD9E7C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8150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CF2F02F-2CA0-4A0B-A9DC-2D6ABAD9E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FFD9D31-7BDA-4BD4-B135-1C858AD8815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A2CA632-9494-407B-9CB5-A282992ED8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>
          <a:xfrm>
            <a:off x="0" y="1223963"/>
            <a:ext cx="12193588" cy="27400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803F8C-6E06-4B15-AAD2-09250D49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EFDC59-E357-46BB-B387-1374F106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C53520-652B-4F50-9FF9-8F5F9F824B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22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28947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583318-BDA7-4F3B-8FE0-B702F1927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Interpunktion.</a:t>
            </a:r>
          </a:p>
          <a:p>
            <a:pPr lvl="0"/>
            <a:endParaRPr lang="de-DE" dirty="0"/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92" t="9775" r="9776"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960922-2240-407A-ADF0-28C1D8F32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8772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CC87A1-D845-4ED0-A207-15D69AD058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29"/>
          <a:stretch/>
        </p:blipFill>
        <p:spPr>
          <a:xfrm flipH="1">
            <a:off x="6096793" y="3033713"/>
            <a:ext cx="5112545" cy="3095624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F130903-B9C4-4446-936B-3426A23B1ED8}"/>
              </a:ext>
            </a:extLst>
          </p:cNvPr>
          <p:cNvGrpSpPr/>
          <p:nvPr/>
        </p:nvGrpSpPr>
        <p:grpSpPr>
          <a:xfrm>
            <a:off x="947738" y="1946734"/>
            <a:ext cx="5149055" cy="3072359"/>
            <a:chOff x="1493520" y="3209379"/>
            <a:chExt cx="4755674" cy="3072359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D5F1A82-A5F7-4B2F-ADE4-641B8D7569D2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0A3A68F3-331F-48BE-8F58-553DE9BCCDDD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7B0B-DBFC-4302-B51E-DD4DA496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good names important?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446CC-B48B-4DC2-9F1A-1441E8C683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F88BD-4A4A-4D60-926B-785BE06D4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double foo(double a, double b)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if (b &gt; 40.0)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throw std::invalid_argument(“Not allowed!");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return a * 40.0 + b * 60.0;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7678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936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B1089D6-FC1D-4308-A219-FC37C390DA5F}"/>
              </a:ext>
            </a:extLst>
          </p:cNvPr>
          <p:cNvGrpSpPr/>
          <p:nvPr/>
        </p:nvGrpSpPr>
        <p:grpSpPr>
          <a:xfrm>
            <a:off x="1341120" y="3056979"/>
            <a:ext cx="4755674" cy="3072359"/>
            <a:chOff x="1493520" y="3209379"/>
            <a:chExt cx="4755674" cy="3072359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0398E6F7-648D-4D29-A34E-DB29DD05A168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EBD88B2C-0EB1-49E2-B1EC-1712278CA660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628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993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F243D0-5CD3-473A-B9EA-448F4C5C1A00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3BFB58-270A-423B-BCF0-A0B2C45AE93D}"/>
              </a:ext>
            </a:extLst>
          </p:cNvPr>
          <p:cNvSpPr/>
          <p:nvPr/>
        </p:nvSpPr>
        <p:spPr>
          <a:xfrm rot="10800000">
            <a:off x="5340236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C3A86C3-B41B-4C49-8704-4D76A3C938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42" t="713" r="220"/>
          <a:stretch/>
        </p:blipFill>
        <p:spPr>
          <a:xfrm flipH="1">
            <a:off x="1699577" y="2675396"/>
            <a:ext cx="5112543" cy="2750044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3689925-3C9A-4235-872D-4969DA02E52F}"/>
              </a:ext>
            </a:extLst>
          </p:cNvPr>
          <p:cNvGrpSpPr/>
          <p:nvPr/>
        </p:nvGrpSpPr>
        <p:grpSpPr>
          <a:xfrm>
            <a:off x="7563960" y="3392259"/>
            <a:ext cx="3640659" cy="3072359"/>
            <a:chOff x="1493520" y="3209379"/>
            <a:chExt cx="4755674" cy="307235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25CE7AE-4B4B-45EA-AE8F-EC3A2A05919F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A8A16760-903C-494B-8D6E-4487B4078E33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530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0265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73202C-0E85-4461-8353-035947C9FDF7}"/>
              </a:ext>
            </a:extLst>
          </p:cNvPr>
          <p:cNvSpPr/>
          <p:nvPr/>
        </p:nvSpPr>
        <p:spPr>
          <a:xfrm>
            <a:off x="8985613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5FAB797-B87C-4848-853A-589D763E82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40" t="7313" r="193"/>
          <a:stretch/>
        </p:blipFill>
        <p:spPr>
          <a:xfrm flipH="1">
            <a:off x="947738" y="1946732"/>
            <a:ext cx="7307262" cy="418260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1B63F71-11D1-4178-9433-39E45811DA8F}"/>
              </a:ext>
            </a:extLst>
          </p:cNvPr>
          <p:cNvSpPr txBox="1">
            <a:spLocks/>
          </p:cNvSpPr>
          <p:nvPr/>
        </p:nvSpPr>
        <p:spPr>
          <a:xfrm>
            <a:off x="9763761" y="5039360"/>
            <a:ext cx="1445578" cy="10899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R="0" indent="0" defTabSz="720725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b="0" i="0" u="none" strike="noStrike" baseline="0">
                <a:ln>
                  <a:noFill/>
                </a:ln>
                <a:latin typeface="Arial" pitchFamily="18"/>
                <a:cs typeface="Arial" pitchFamily="18"/>
              </a:defRPr>
            </a:lvl1pPr>
            <a:lvl2pPr marL="1793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2pPr>
            <a:lvl3pPr marL="3571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3pPr>
            <a:lvl4pPr marL="5365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4pPr>
            <a:lvl5pPr marL="7143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Roter Apfel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F2DC7D7F-3328-4D0B-AB3D-B8AC30E2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16635AE-0BE4-418F-A6F5-FF509ADF643C}"/>
              </a:ext>
            </a:extLst>
          </p:cNvPr>
          <p:cNvSpPr txBox="1">
            <a:spLocks/>
          </p:cNvSpPr>
          <p:nvPr/>
        </p:nvSpPr>
        <p:spPr>
          <a:xfrm>
            <a:off x="9763761" y="3614921"/>
            <a:ext cx="1482090" cy="115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R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latin typeface="Arial" pitchFamily="18"/>
                <a:cs typeface="Arial" pitchFamily="18"/>
              </a:defRPr>
            </a:lvl1pPr>
          </a:lstStyle>
          <a:p>
            <a:r>
              <a:rPr lang="de-DE" dirty="0"/>
              <a:t>Apfel </a:t>
            </a:r>
            <a:br>
              <a:rPr lang="de-DE" dirty="0"/>
            </a:br>
            <a:r>
              <a:rPr lang="de-DE" dirty="0"/>
              <a:t>ist Gesund!</a:t>
            </a:r>
          </a:p>
        </p:txBody>
      </p:sp>
    </p:spTree>
    <p:extLst>
      <p:ext uri="{BB962C8B-B14F-4D97-AF65-F5344CB8AC3E}">
        <p14:creationId xmlns:p14="http://schemas.microsoft.com/office/powerpoint/2010/main" val="1982687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1513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1105E8-5E28-4021-9BBD-1F579DB7F82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31A1A-4944-4E71-A4E8-DF91D488460E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7C5187-09E5-41F1-ACD6-FE83295297E6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E84164-0D6F-499B-AE8D-C30748EA9EB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F149DC-631F-44B9-9CB7-50E9806E96BF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071451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566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8D66839-84EB-4FA9-B0BA-6D2926A51D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2B6F72-64A9-421B-BC49-3EED06B3A21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AF5509-C49E-4A23-AB4E-0D6AA950F145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5AF6F6-33AD-48B3-B3C9-9B30676473F9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B1980-DBE2-497F-85DF-0B03765DE0C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081BE7-243D-438B-A9DE-50C4876E770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E16904-D2AF-4311-8793-0D4B469E8308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1BF106-8E7C-4053-A9E4-C8DEC355F04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C37E2-BD9B-4F96-931B-66949BC46F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C54DE-29E7-481E-85FA-14B567FBB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4AC89-4865-4EA0-8176-5C9597C07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34857D-D1F2-4981-99C3-F048BF40D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D626A03-DC9E-4E6D-BAC1-408CC6418882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F3B491-2AED-47B2-981D-E6EBD59A93AB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2474365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149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25090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2643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EDFEE73-8DD0-4A87-B8FD-808787B260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95696-766C-4C27-8EF3-F70372EA357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B9E31A-2C94-4A87-961C-E11E132B2E8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3765698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9196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Picture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C20A542-C62A-4A84-87CB-9BE31A9EEF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E41F24-F405-4D85-8264-3A272F689EC3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608DE-33D3-4A9E-AB48-3ADB9FC39DD8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5ABBA4-5892-4E82-A690-6C0ECAFE45D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B0D2DC-17B5-4FE7-BA8F-96249124F7E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5439910-636D-4A38-8388-3E64EF5E6E7A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DE7A86D-238E-4B27-9ACD-CC11ACF880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13779E2-E355-4DCE-97BC-E42AB70D98F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3B2561-B43C-4865-BC08-2392A3AEC8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7A60D5D-6331-4DCA-A756-322CF94ED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87818B-F7E4-47ED-8299-3E0F58CEB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F59ED86-B10F-4717-BC15-0AF77F017BFF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0CA0C7-5105-47F5-9205-A0792F94E69D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10404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7B0B-DBFC-4302-B51E-DD4DA496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good names important?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446CC-B48B-4DC2-9F1A-1441E8C683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F88BD-4A4A-4D60-926B-785BE06D4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constexpr</a:t>
            </a:r>
            <a:r>
              <a:rPr lang="en-US" dirty="0">
                <a:latin typeface="Consolas" panose="020B0609020204030204" pitchFamily="49" charset="0"/>
              </a:rPr>
              <a:t> double </a:t>
            </a:r>
            <a:r>
              <a:rPr lang="en-US" dirty="0" err="1">
                <a:latin typeface="Consolas" panose="020B0609020204030204" pitchFamily="49" charset="0"/>
              </a:rPr>
              <a:t>regular_pay_per_hour</a:t>
            </a:r>
            <a:r>
              <a:rPr lang="en-US" dirty="0">
                <a:latin typeface="Consolas" panose="020B0609020204030204" pitchFamily="49" charset="0"/>
              </a:rPr>
              <a:t>{40.0};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constexpr</a:t>
            </a:r>
            <a:r>
              <a:rPr lang="en-US" dirty="0">
                <a:latin typeface="Consolas" panose="020B0609020204030204" pitchFamily="49" charset="0"/>
              </a:rPr>
              <a:t> double </a:t>
            </a:r>
            <a:r>
              <a:rPr lang="en-US" dirty="0" err="1">
                <a:latin typeface="Consolas" panose="020B0609020204030204" pitchFamily="49" charset="0"/>
              </a:rPr>
              <a:t>overtime_pay_per_hour</a:t>
            </a:r>
            <a:r>
              <a:rPr lang="en-US" dirty="0">
                <a:latin typeface="Consolas" panose="020B0609020204030204" pitchFamily="49" charset="0"/>
              </a:rPr>
              <a:t>{60.0};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constexpr</a:t>
            </a:r>
            <a:r>
              <a:rPr lang="en-US" dirty="0">
                <a:latin typeface="Consolas" panose="020B0609020204030204" pitchFamily="49" charset="0"/>
              </a:rPr>
              <a:t> double </a:t>
            </a:r>
            <a:r>
              <a:rPr lang="en-US" dirty="0" err="1">
                <a:latin typeface="Consolas" panose="020B0609020204030204" pitchFamily="49" charset="0"/>
              </a:rPr>
              <a:t>max_allowed_overtime</a:t>
            </a:r>
            <a:r>
              <a:rPr lang="en-US" dirty="0">
                <a:latin typeface="Consolas" panose="020B0609020204030204" pitchFamily="49" charset="0"/>
              </a:rPr>
              <a:t>{40.0};</a:t>
            </a:r>
          </a:p>
          <a:p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too_much_overtime</a:t>
            </a:r>
            <a:r>
              <a:rPr lang="en-US" dirty="0">
                <a:latin typeface="Consolas" panose="020B0609020204030204" pitchFamily="49" charset="0"/>
              </a:rPr>
              <a:t> : public std::</a:t>
            </a:r>
            <a:r>
              <a:rPr lang="en-US" dirty="0" err="1">
                <a:latin typeface="Consolas" panose="020B0609020204030204" pitchFamily="49" charset="0"/>
              </a:rPr>
              <a:t>logic_error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using std::</a:t>
            </a:r>
            <a:r>
              <a:rPr lang="en-US" dirty="0" err="1">
                <a:latin typeface="Consolas" panose="020B0609020204030204" pitchFamily="49" charset="0"/>
              </a:rPr>
              <a:t>logic_error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logic_error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5164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7B0B-DBFC-4302-B51E-DD4DA496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good names important?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446CC-B48B-4DC2-9F1A-1441E8C683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F88BD-4A4A-4D60-926B-785BE06D4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double </a:t>
            </a:r>
            <a:r>
              <a:rPr lang="en-US" dirty="0" err="1">
                <a:latin typeface="Consolas" panose="020B0609020204030204" pitchFamily="49" charset="0"/>
              </a:rPr>
              <a:t>compute_total_salary</a:t>
            </a:r>
            <a:r>
              <a:rPr lang="en-US" dirty="0">
                <a:latin typeface="Consolas" panose="020B0609020204030204" pitchFamily="49" charset="0"/>
              </a:rPr>
              <a:t>(double </a:t>
            </a:r>
            <a:r>
              <a:rPr lang="en-US" dirty="0" err="1">
                <a:latin typeface="Consolas" panose="020B0609020204030204" pitchFamily="49" charset="0"/>
              </a:rPr>
              <a:t>regular_hours_worked</a:t>
            </a:r>
            <a:r>
              <a:rPr lang="en-US" dirty="0">
                <a:latin typeface="Consolas" panose="020B0609020204030204" pitchFamily="49" charset="0"/>
              </a:rPr>
              <a:t>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        double </a:t>
            </a:r>
            <a:r>
              <a:rPr lang="en-US" dirty="0" err="1">
                <a:latin typeface="Consolas" panose="020B0609020204030204" pitchFamily="49" charset="0"/>
              </a:rPr>
              <a:t>overtime_hours_worked</a:t>
            </a:r>
            <a:r>
              <a:rPr lang="en-US" dirty="0">
                <a:latin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if (</a:t>
            </a:r>
            <a:r>
              <a:rPr lang="en-US" dirty="0" err="1">
                <a:latin typeface="Consolas" panose="020B0609020204030204" pitchFamily="49" charset="0"/>
              </a:rPr>
              <a:t>overtime_hours_worked</a:t>
            </a:r>
            <a:r>
              <a:rPr lang="en-US" dirty="0">
                <a:latin typeface="Consolas" panose="020B0609020204030204" pitchFamily="49" charset="0"/>
              </a:rPr>
              <a:t> &gt; </a:t>
            </a:r>
            <a:r>
              <a:rPr lang="en-US" dirty="0" err="1">
                <a:latin typeface="Consolas" panose="020B0609020204030204" pitchFamily="49" charset="0"/>
              </a:rPr>
              <a:t>max_allowed_overtime</a:t>
            </a:r>
            <a:r>
              <a:rPr lang="en-US" dirty="0">
                <a:latin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throw </a:t>
            </a:r>
            <a:r>
              <a:rPr lang="en-US" dirty="0" err="1">
                <a:latin typeface="Consolas" panose="020B0609020204030204" pitchFamily="49" charset="0"/>
              </a:rPr>
              <a:t>too_much_overtime</a:t>
            </a:r>
            <a:r>
              <a:rPr lang="en-US" dirty="0">
                <a:latin typeface="Consolas" panose="020B0609020204030204" pitchFamily="49" charset="0"/>
              </a:rPr>
              <a:t>("Too much overtime!");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</a:t>
            </a:r>
            <a:r>
              <a:rPr lang="en-US" dirty="0" err="1">
                <a:latin typeface="Consolas" panose="020B0609020204030204" pitchFamily="49" charset="0"/>
              </a:rPr>
              <a:t>regular_pay</a:t>
            </a:r>
            <a:r>
              <a:rPr lang="en-US" dirty="0">
                <a:latin typeface="Consolas" panose="020B0609020204030204" pitchFamily="49" charset="0"/>
              </a:rPr>
              <a:t>{</a:t>
            </a:r>
            <a:r>
              <a:rPr lang="en-US" dirty="0" err="1">
                <a:latin typeface="Consolas" panose="020B0609020204030204" pitchFamily="49" charset="0"/>
              </a:rPr>
              <a:t>regular_hours_worked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regular_pay_per_hour</a:t>
            </a: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double </a:t>
            </a:r>
            <a:r>
              <a:rPr lang="en-US" dirty="0" err="1">
                <a:latin typeface="Consolas" panose="020B0609020204030204" pitchFamily="49" charset="0"/>
              </a:rPr>
              <a:t>overtime_pay</a:t>
            </a:r>
            <a:r>
              <a:rPr lang="en-US" dirty="0">
                <a:latin typeface="Consolas" panose="020B0609020204030204" pitchFamily="49" charset="0"/>
              </a:rPr>
              <a:t>{</a:t>
            </a:r>
            <a:r>
              <a:rPr lang="en-US" dirty="0" err="1">
                <a:latin typeface="Consolas" panose="020B0609020204030204" pitchFamily="49" charset="0"/>
              </a:rPr>
              <a:t>overtime_hours_worked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overtime_pay_per_hour</a:t>
            </a: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return </a:t>
            </a:r>
            <a:r>
              <a:rPr lang="en-US" dirty="0" err="1">
                <a:latin typeface="Consolas" panose="020B0609020204030204" pitchFamily="49" charset="0"/>
              </a:rPr>
              <a:t>regular_pay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overtime_pay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00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C680-0CA1-43A1-85F7-80171618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 Good Name? </a:t>
            </a:r>
            <a:r>
              <a:rPr lang="en-US" sz="1800" dirty="0"/>
              <a:t>(Generally Speaking)</a:t>
            </a:r>
            <a:endParaRPr lang="en-DE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62619-54F5-4A48-9D5B-1F2A15157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00C83-3298-42C8-926F-7CC648AE0B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for expressivity, not convenience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names that say what they mean and mean what they say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Otherwise, maintenance becomes much harder...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... and most of the costs of software come from maintenance</a:t>
            </a:r>
          </a:p>
        </p:txBody>
      </p:sp>
    </p:spTree>
    <p:extLst>
      <p:ext uri="{BB962C8B-B14F-4D97-AF65-F5344CB8AC3E}">
        <p14:creationId xmlns:p14="http://schemas.microsoft.com/office/powerpoint/2010/main" val="293901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78DA0F-19D0-4FEA-9141-DCD0AD77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Good Name?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A9A026-40B8-4C76-BFDC-8140BC5414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6742CF-8839-4AC1-8523-5F8B4F89A7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Answers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Why does this exist?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What does it do?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How is it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intention revealing (communicates)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(Is generally not easy to find)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105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FCF6-DA48-44B2-A831-6D5559F4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bad Name?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76AE8-89DD-4D52-B900-7479A41E9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4FF17-9F58-4146-9AF8-0F386BBA8A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a comment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only be understood by looking at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disinformation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conform to naming rules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98937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1kQEejTyEMAO3Re6Rzk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Xv2CfPmN8Y3mYBMopWn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2124</Words>
  <Application>Microsoft Office PowerPoint</Application>
  <PresentationFormat>Custom</PresentationFormat>
  <Paragraphs>244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Symbol</vt:lpstr>
      <vt:lpstr>Times New Roman</vt:lpstr>
      <vt:lpstr>2019 @ CAM Master</vt:lpstr>
      <vt:lpstr>think-cell Folie</vt:lpstr>
      <vt:lpstr>PowerPoint Presentation</vt:lpstr>
      <vt:lpstr>Never Underestimate the Power of Names</vt:lpstr>
      <vt:lpstr>Why are good names important?</vt:lpstr>
      <vt:lpstr>Why are good names important?</vt:lpstr>
      <vt:lpstr>Why are good names important?</vt:lpstr>
      <vt:lpstr>Why are good names important?</vt:lpstr>
      <vt:lpstr>How to Choose a Good Name? (Generally Speaking)</vt:lpstr>
      <vt:lpstr>What is a Good Name?</vt:lpstr>
      <vt:lpstr>What is a bad Name?</vt:lpstr>
      <vt:lpstr>Naming Rules (Clean Code)</vt:lpstr>
      <vt:lpstr>Use self-explanatory names</vt:lpstr>
      <vt:lpstr>Intention-Revealing Names</vt:lpstr>
      <vt:lpstr>Pronounceable Names</vt:lpstr>
      <vt:lpstr>Problem not Implementation</vt:lpstr>
      <vt:lpstr>Problem not Implementation</vt:lpstr>
      <vt:lpstr>PowerPoint Presentation</vt:lpstr>
      <vt:lpstr>Avoid Disinformation</vt:lpstr>
      <vt:lpstr>Avoid Disinformation: Rules</vt:lpstr>
      <vt:lpstr>Avoid Disinformation: Similar Names</vt:lpstr>
      <vt:lpstr>Meaningful Distinctions</vt:lpstr>
      <vt:lpstr>Meaningful Distinctions</vt:lpstr>
      <vt:lpstr>Meaningful Distinctions</vt:lpstr>
      <vt:lpstr>Avoid Encodings Like Hungarian Notation</vt:lpstr>
      <vt:lpstr>Choose Correct Parts of Speech</vt:lpstr>
      <vt:lpstr>Use Scope Length Rules</vt:lpstr>
      <vt:lpstr>Use Scope Length Rules</vt:lpstr>
      <vt:lpstr>PowerPoint Presentation</vt:lpstr>
      <vt:lpstr>TITEL HEADLINE VERSAL</vt:lpstr>
      <vt:lpstr>FOLIE MIT FARBVARIANTE</vt:lpstr>
      <vt:lpstr>FOLIE MIT FARBVARIANTE</vt:lpstr>
      <vt:lpstr>FOLIE MIT BILD UND HEADLINE</vt:lpstr>
      <vt:lpstr>FOLIE MIT WICHTIGEM KASTEN</vt:lpstr>
      <vt:lpstr>FOLIE MIT FARBVARIANTE UND STÖRER</vt:lpstr>
      <vt:lpstr>FOLIE MIT DATA</vt:lpstr>
      <vt:lpstr>FOLIE MIT GANZ HELLER FARBVARIANTE</vt:lpstr>
      <vt:lpstr>FOLIE MIT BILD UND TEXT Variante 1</vt:lpstr>
      <vt:lpstr>FOLIE MIT BILD UND TEXT Variante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Matthias Hölzl</cp:lastModifiedBy>
  <cp:revision>256</cp:revision>
  <dcterms:created xsi:type="dcterms:W3CDTF">2019-07-01T16:47:04Z</dcterms:created>
  <dcterms:modified xsi:type="dcterms:W3CDTF">2022-01-17T07:58:01Z</dcterms:modified>
</cp:coreProperties>
</file>